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60" r:id="rId5"/>
    <p:sldMasterId id="2147483665" r:id="rId6"/>
    <p:sldMasterId id="2147483682" r:id="rId7"/>
  </p:sldMasterIdLst>
  <p:notesMasterIdLst>
    <p:notesMasterId r:id="rId18"/>
  </p:notesMasterIdLst>
  <p:sldIdLst>
    <p:sldId id="322" r:id="rId8"/>
    <p:sldId id="261" r:id="rId9"/>
    <p:sldId id="257" r:id="rId10"/>
    <p:sldId id="314" r:id="rId11"/>
    <p:sldId id="317" r:id="rId12"/>
    <p:sldId id="315" r:id="rId13"/>
    <p:sldId id="318" r:id="rId14"/>
    <p:sldId id="316" r:id="rId15"/>
    <p:sldId id="321" r:id="rId16"/>
    <p:sldId id="30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49BCF-F656-425E-9260-82A454791786}" type="datetimeFigureOut">
              <a:rPr lang="en-NZ" smtClean="0"/>
              <a:t>27/11/2019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D2C22-5D8D-4C3E-8444-353C202DAA1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525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8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9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99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C5351A-51FC-49DA-BB23-3D836D7F008B}" type="datetimeFigureOut">
              <a:rPr lang="en-NZ" smtClean="0">
                <a:solidFill>
                  <a:prstClr val="black"/>
                </a:solidFill>
              </a:rPr>
              <a:pPr/>
              <a:t>27/11/2019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D3A426A-41F1-4075-B2BA-1A5B6B0A7DF2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60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1" y="1772817"/>
            <a:ext cx="10587567" cy="479425"/>
          </a:xfrm>
        </p:spPr>
        <p:txBody>
          <a:bodyPr/>
          <a:lstStyle>
            <a:lvl1pPr algn="r">
              <a:defRPr sz="26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56367" y="2276054"/>
            <a:ext cx="8763000" cy="360363"/>
          </a:xfrm>
        </p:spPr>
        <p:txBody>
          <a:bodyPr/>
          <a:lstStyle>
            <a:lvl1pPr marL="0" indent="0" algn="r">
              <a:buFontTx/>
              <a:buNone/>
              <a:defRPr sz="2200"/>
            </a:lvl1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188641"/>
            <a:ext cx="3337293" cy="1406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12" y="-5882"/>
            <a:ext cx="3421888" cy="1203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09" y="2852936"/>
            <a:ext cx="12267992" cy="262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8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3257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713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412876"/>
            <a:ext cx="5228167" cy="349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8418" y="1412876"/>
            <a:ext cx="5228167" cy="349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161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1465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2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877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035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238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40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371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21701" y="476250"/>
            <a:ext cx="2664884" cy="442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2" y="476250"/>
            <a:ext cx="7791449" cy="4427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089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0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86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C5351A-51FC-49DA-BB23-3D836D7F008B}" type="datetimeFigureOut">
              <a:rPr lang="en-NZ" smtClean="0"/>
              <a:t>27/11/2019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D3A426A-41F1-4075-B2BA-1A5B6B0A7D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547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1" y="1341439"/>
            <a:ext cx="10587567" cy="479425"/>
          </a:xfrm>
        </p:spPr>
        <p:txBody>
          <a:bodyPr/>
          <a:lstStyle>
            <a:lvl1pPr algn="r">
              <a:defRPr sz="26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56367" y="1844675"/>
            <a:ext cx="8763000" cy="360363"/>
          </a:xfrm>
        </p:spPr>
        <p:txBody>
          <a:bodyPr/>
          <a:lstStyle>
            <a:lvl1pPr marL="0" indent="0" algn="r">
              <a:buFontTx/>
              <a:buNone/>
              <a:defRPr sz="2200"/>
            </a:lvl1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1" y="2265364"/>
            <a:ext cx="10900833" cy="4592637"/>
            <a:chOff x="-3" y="1541"/>
            <a:chExt cx="5150" cy="2779"/>
          </a:xfrm>
        </p:grpSpPr>
        <p:pic>
          <p:nvPicPr>
            <p:cNvPr id="5127" name="Picture 7" descr="42693a-Forest environmen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1542"/>
              <a:ext cx="5148" cy="2778"/>
            </a:xfrm>
            <a:prstGeom prst="rect">
              <a:avLst/>
            </a:prstGeom>
            <a:noFill/>
          </p:spPr>
        </p:pic>
        <p:sp>
          <p:nvSpPr>
            <p:cNvPr id="5128" name="Rectangle 8"/>
            <p:cNvSpPr>
              <a:spLocks noChangeArrowheads="1"/>
            </p:cNvSpPr>
            <p:nvPr userDrawn="1"/>
          </p:nvSpPr>
          <p:spPr bwMode="auto">
            <a:xfrm>
              <a:off x="-3" y="1541"/>
              <a:ext cx="5148" cy="635"/>
            </a:xfrm>
            <a:prstGeom prst="rect">
              <a:avLst/>
            </a:prstGeom>
            <a:solidFill>
              <a:srgbClr val="516F85">
                <a:alpha val="50000"/>
              </a:srgbClr>
            </a:soli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z="160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8" descr="scion_logo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307281" y="594972"/>
            <a:ext cx="2112235" cy="45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2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587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412876"/>
            <a:ext cx="5228167" cy="349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8418" y="1412876"/>
            <a:ext cx="5228167" cy="349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648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63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7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2" y="476251"/>
            <a:ext cx="10596033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Slide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412876"/>
            <a:ext cx="10659533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Body content level 1</a:t>
            </a:r>
          </a:p>
          <a:p>
            <a:pPr lvl="1"/>
            <a:r>
              <a:rPr lang="en-NZ" smtClean="0"/>
              <a:t>Body content with bullets</a:t>
            </a:r>
          </a:p>
          <a:p>
            <a:pPr lvl="2"/>
            <a:endParaRPr lang="en-NZ" smtClean="0"/>
          </a:p>
          <a:p>
            <a:pPr lvl="2"/>
            <a:endParaRPr lang="en-NZ" smtClean="0"/>
          </a:p>
        </p:txBody>
      </p:sp>
      <p:pic>
        <p:nvPicPr>
          <p:cNvPr id="7" name="Picture 6" descr="scion_logo_rg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64352" y="6067580"/>
            <a:ext cx="2112235" cy="45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8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7E9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7E9B"/>
          </a:solidFill>
          <a:latin typeface="Arial Narrow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7E9B"/>
          </a:solidFill>
          <a:latin typeface="Arial Narrow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7E9B"/>
          </a:solidFill>
          <a:latin typeface="Arial Narrow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7E9B"/>
          </a:solidFill>
          <a:latin typeface="Arial Narrow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7E9B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7E9B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7E9B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7E9B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18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2" y="476251"/>
            <a:ext cx="10596033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Slide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412876"/>
            <a:ext cx="10659533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Body content level 1</a:t>
            </a:r>
          </a:p>
          <a:p>
            <a:pPr lvl="1"/>
            <a:r>
              <a:rPr lang="en-NZ" smtClean="0"/>
              <a:t>Body content with bullets</a:t>
            </a:r>
          </a:p>
          <a:p>
            <a:pPr lvl="2"/>
            <a:endParaRPr lang="en-NZ" smtClean="0"/>
          </a:p>
          <a:p>
            <a:pPr lvl="2"/>
            <a:endParaRPr lang="en-NZ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581" y="19878"/>
            <a:ext cx="2757419" cy="88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7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7E9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7E9B"/>
          </a:solidFill>
          <a:latin typeface="Arial Narrow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7E9B"/>
          </a:solidFill>
          <a:latin typeface="Arial Narrow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7E9B"/>
          </a:solidFill>
          <a:latin typeface="Arial Narrow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7E9B"/>
          </a:solidFill>
          <a:latin typeface="Arial Narrow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7E9B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7E9B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7E9B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7E9B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349C8.D6E4EBD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urveymonkey.com/r/T8CCRRL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3429" y="1276186"/>
            <a:ext cx="9144000" cy="10771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 G—Technical </a:t>
            </a:r>
            <a:r>
              <a:rPr lang="en-NZ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 Committee Convenor’s Report </a:t>
            </a:r>
            <a:endParaRPr lang="en-NZ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123" y="2212646"/>
            <a:ext cx="7654333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841237" y="3268550"/>
            <a:ext cx="9144000" cy="18160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NZ" sz="22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NZ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Montreal Process Working Group Meeting, 13-17</a:t>
            </a:r>
            <a:r>
              <a:rPr lang="en-NZ" sz="22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NZ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November 2017</a:t>
            </a:r>
          </a:p>
          <a:p>
            <a:pPr marL="0" indent="0">
              <a:buNone/>
            </a:pPr>
            <a:endParaRPr lang="en-NZ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NZ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Payn, TAC Convenor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3429" y="1276186"/>
            <a:ext cx="9144000" cy="10771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Advisory Committee Convenor’s Report </a:t>
            </a:r>
            <a:endParaRPr lang="en-NZ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8360" y="981855"/>
            <a:ext cx="10515600" cy="684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NZ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98360" y="20060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 Services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network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Developments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and Achievement Report</a:t>
            </a:r>
          </a:p>
        </p:txBody>
      </p:sp>
    </p:spTree>
    <p:extLst>
      <p:ext uri="{BB962C8B-B14F-4D97-AF65-F5344CB8AC3E}">
        <p14:creationId xmlns:p14="http://schemas.microsoft.com/office/powerpoint/2010/main" val="34085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New Developments</a:t>
            </a:r>
            <a:endParaRPr lang="en-NZ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20634" y="985404"/>
            <a:ext cx="7659584" cy="4738502"/>
            <a:chOff x="0" y="0"/>
            <a:chExt cx="3483086" cy="3341455"/>
          </a:xfrm>
        </p:grpSpPr>
        <p:pic>
          <p:nvPicPr>
            <p:cNvPr id="4" name="Picture 3" descr="cid:image001.png@01D349C8.D6E4EBD0"/>
            <p:cNvPicPr/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83086" cy="22026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0" y="2202678"/>
              <a:ext cx="3482975" cy="1138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NZ" sz="14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Figure 1. Frequency of journal papers that refer to variations and combinations of sustainable forest management, forestry, criteria and indicators, and Montréal Process, based on the Scopus search engine</a:t>
              </a:r>
              <a:endParaRPr lang="en-N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77642" y="4899221"/>
            <a:ext cx="6405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Emerging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200" dirty="0" smtClean="0"/>
              <a:t>New uses of C&amp;I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200" dirty="0" smtClean="0"/>
              <a:t>Continuous improvement of C&amp;I</a:t>
            </a:r>
            <a:endParaRPr lang="en-NZ" sz="3200" dirty="0"/>
          </a:p>
        </p:txBody>
      </p:sp>
      <p:pic>
        <p:nvPicPr>
          <p:cNvPr id="7" name="Picture 6" descr="Logo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16541" y="-62630"/>
            <a:ext cx="1575460" cy="1508166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6685611" y="643271"/>
            <a:ext cx="3786447" cy="684266"/>
          </a:xfrm>
          <a:prstGeom prst="cloudCallout">
            <a:avLst>
              <a:gd name="adj1" fmla="val -71954"/>
              <a:gd name="adj2" fmla="val 192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Topic trend analysis</a:t>
            </a:r>
            <a:endParaRPr lang="en-NZ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616541" y="-125260"/>
            <a:ext cx="1575461" cy="1866275"/>
            <a:chOff x="10616541" y="-125260"/>
            <a:chExt cx="1575461" cy="1866275"/>
          </a:xfrm>
        </p:grpSpPr>
        <p:sp>
          <p:nvSpPr>
            <p:cNvPr id="8" name="TextBox 7"/>
            <p:cNvSpPr txBox="1"/>
            <p:nvPr/>
          </p:nvSpPr>
          <p:spPr>
            <a:xfrm>
              <a:off x="10616541" y="1410155"/>
              <a:ext cx="1575461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550" dirty="0" smtClean="0"/>
                <a:t>Montreal Process</a:t>
              </a:r>
              <a:endParaRPr lang="en-NZ" sz="1550" dirty="0"/>
            </a:p>
          </p:txBody>
        </p:sp>
        <p:pic>
          <p:nvPicPr>
            <p:cNvPr id="10" name="Picture 9" descr="Logo.PNG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0616541" y="-125260"/>
              <a:ext cx="1575460" cy="1508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88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New challenges for temperate and boreal forests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17638"/>
            <a:ext cx="1048980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 smtClean="0"/>
              <a:t>Survey (</a:t>
            </a:r>
            <a:r>
              <a:rPr lang="en-NZ" sz="2400" u="sng" dirty="0">
                <a:hlinkClick r:id="rId2"/>
              </a:rPr>
              <a:t>https://</a:t>
            </a:r>
            <a:r>
              <a:rPr lang="en-NZ" sz="2400" u="sng" dirty="0" smtClean="0">
                <a:hlinkClick r:id="rId2"/>
              </a:rPr>
              <a:t>www.surveymonkey.com/r/T8CCRRL</a:t>
            </a:r>
            <a:r>
              <a:rPr lang="en-NZ" sz="2400" u="sng" dirty="0" smtClean="0"/>
              <a:t>) – there is still time to do the survey!</a:t>
            </a:r>
            <a:endParaRPr lang="en-NZ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 smtClean="0"/>
              <a:t>5 biggest challenges for temperate and boreal forests in the next decade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NZ" sz="2400" dirty="0" smtClean="0"/>
              <a:t>Climate change</a:t>
            </a:r>
            <a:r>
              <a:rPr lang="en-NZ" sz="2400" dirty="0"/>
              <a:t>, </a:t>
            </a:r>
            <a:r>
              <a:rPr lang="en-NZ" sz="2400" dirty="0" smtClean="0"/>
              <a:t>land use pressure/competition</a:t>
            </a:r>
            <a:r>
              <a:rPr lang="en-NZ" sz="2400" dirty="0"/>
              <a:t>, </a:t>
            </a:r>
            <a:r>
              <a:rPr lang="en-NZ" sz="2400" dirty="0" smtClean="0"/>
              <a:t>trade</a:t>
            </a:r>
            <a:r>
              <a:rPr lang="en-NZ" sz="2400" dirty="0"/>
              <a:t>, </a:t>
            </a:r>
            <a:r>
              <a:rPr lang="en-NZ" sz="2400" dirty="0" smtClean="0"/>
              <a:t>promotion </a:t>
            </a:r>
            <a:r>
              <a:rPr lang="en-NZ" sz="2400" dirty="0"/>
              <a:t>of timber/forest products, </a:t>
            </a:r>
            <a:r>
              <a:rPr lang="en-NZ" sz="2400" dirty="0" smtClean="0"/>
              <a:t>policy </a:t>
            </a:r>
            <a:r>
              <a:rPr lang="en-NZ" sz="2400" dirty="0"/>
              <a:t>confidence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 smtClean="0"/>
              <a:t>5 biggest challenges facing your country’s forests in the next decade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NZ" sz="2400" dirty="0" smtClean="0"/>
              <a:t>Climate change, natural disasters, pests/fire/invasive species, land use competition, skills shortage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 smtClean="0"/>
              <a:t>Literature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400" dirty="0" smtClean="0"/>
              <a:t>Climate change, industrial development, biodiversity loss, fire/insects and invasive species, land use pressure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0638311" y="0"/>
            <a:ext cx="1575461" cy="1866275"/>
            <a:chOff x="10616541" y="-125260"/>
            <a:chExt cx="1575461" cy="1866275"/>
          </a:xfrm>
        </p:grpSpPr>
        <p:sp>
          <p:nvSpPr>
            <p:cNvPr id="5" name="TextBox 4"/>
            <p:cNvSpPr txBox="1"/>
            <p:nvPr/>
          </p:nvSpPr>
          <p:spPr>
            <a:xfrm>
              <a:off x="10616541" y="1410155"/>
              <a:ext cx="1575461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550" dirty="0" smtClean="0"/>
                <a:t>Montreal Process</a:t>
              </a:r>
              <a:endParaRPr lang="en-NZ" sz="1550" dirty="0"/>
            </a:p>
          </p:txBody>
        </p:sp>
        <p:pic>
          <p:nvPicPr>
            <p:cNvPr id="6" name="Picture 5" descr="Logo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616541" y="-125260"/>
              <a:ext cx="1575460" cy="1508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73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Emerging topics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828801"/>
            <a:ext cx="561307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New Uses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000" dirty="0"/>
              <a:t>Using the C&amp;I to respond to major challenges facing temperate and boreal forests, such as climate change or human disturbance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000" dirty="0"/>
              <a:t>Use of the C&amp;I framework for complex systems analysis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000" dirty="0"/>
              <a:t>Better understanding public attitudes and perceptions of SFM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000" dirty="0"/>
              <a:t>Development of a global picture for temperate and boreal </a:t>
            </a:r>
            <a:r>
              <a:rPr lang="en-NZ" sz="2000" dirty="0" smtClean="0"/>
              <a:t>forest trends </a:t>
            </a:r>
            <a:r>
              <a:rPr lang="en-NZ" sz="2000" dirty="0"/>
              <a:t>(with other Processes such as Forest Europe)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000" dirty="0"/>
              <a:t>Use of C&amp;I for forecasting futures: prospective SFM rather than retrospective.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222670" y="1923803"/>
            <a:ext cx="561307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Improvement of Existing C&amp;I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000" dirty="0"/>
              <a:t>Performing a SWOT analysis on the MP C&amp;I framework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000" dirty="0"/>
              <a:t>Performing risk analyses on the indicators related to ability to detect trend and likelihood of impact of that trend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000" dirty="0"/>
              <a:t>Consideration of how indicators are networked and the concept of SFM as a complex system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000" dirty="0"/>
              <a:t>Better understanding the effectiveness and impact of MP reporting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000" dirty="0"/>
              <a:t>Consideration of data custodianship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509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Different ways of working for the TAC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127061"/>
            <a:ext cx="10485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NZ" sz="3200" dirty="0" smtClean="0"/>
              <a:t>TAC a small core group to respond to Working Group directions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3200" dirty="0" smtClean="0"/>
              <a:t>Regular scan of developments in C&amp;I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3200" dirty="0" smtClean="0"/>
              <a:t>Respond to specific WG directives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3200" dirty="0" smtClean="0"/>
              <a:t>Facilitate access to technical experts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200" dirty="0" smtClean="0"/>
              <a:t>TAC to work closely with IUFRO Working Party on Criteria and Indicators to expand capacity on specific technical topics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762" y="4606574"/>
            <a:ext cx="7095238" cy="2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Overview and Achievement Report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700644" y="1417638"/>
            <a:ext cx="1061654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/>
              <a:t>The report follows the direction of the 26</a:t>
            </a:r>
            <a:r>
              <a:rPr lang="en-NZ" sz="2400" baseline="30000" dirty="0"/>
              <a:t>th</a:t>
            </a:r>
            <a:r>
              <a:rPr lang="en-NZ" sz="2400" dirty="0"/>
              <a:t> Working Group meeting: </a:t>
            </a:r>
            <a:r>
              <a:rPr lang="en-NZ" sz="2400" i="1" dirty="0">
                <a:solidFill>
                  <a:srgbClr val="FF0000"/>
                </a:solidFill>
              </a:rPr>
              <a:t>‘The Working Group agreed the report should be concise (8 pages) and should focus on MP impacts, achievements, and future aspirations with links to concise 2-page country achievements that are readily updatable.’</a:t>
            </a:r>
            <a:endParaRPr lang="en-NZ" sz="2400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/>
              <a:t>The audience the report is written for are </a:t>
            </a:r>
            <a:r>
              <a:rPr lang="en-NZ" sz="2400" dirty="0">
                <a:solidFill>
                  <a:srgbClr val="FF0000"/>
                </a:solidFill>
              </a:rPr>
              <a:t>‘</a:t>
            </a:r>
            <a:r>
              <a:rPr lang="en-NZ" sz="2400" i="1" dirty="0">
                <a:solidFill>
                  <a:srgbClr val="FF0000"/>
                </a:solidFill>
              </a:rPr>
              <a:t>decision makers, policy analysts, management and professionals’.</a:t>
            </a:r>
            <a:endParaRPr lang="en-NZ" sz="2400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/>
              <a:t>Individual countries drafted the specific 2 page summaries supporting the body of the report. They </a:t>
            </a:r>
            <a:r>
              <a:rPr lang="en-NZ" sz="2400" dirty="0" smtClean="0"/>
              <a:t>followed </a:t>
            </a:r>
            <a:r>
              <a:rPr lang="en-NZ" sz="2400" dirty="0"/>
              <a:t>the headings of: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NZ" sz="2400" dirty="0"/>
              <a:t>Changes in Forestry since 1995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NZ" sz="2400" dirty="0"/>
              <a:t>The contribution of the MP C&amp;I to those changes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NZ" sz="2400" dirty="0"/>
              <a:t>Future aspirations for use of the C&amp;I framework</a:t>
            </a:r>
          </a:p>
          <a:p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700644" y="2458192"/>
            <a:ext cx="1072341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800" dirty="0"/>
              <a:t>It is recommended that members:</a:t>
            </a:r>
          </a:p>
          <a:p>
            <a:pPr lvl="0"/>
            <a:r>
              <a:rPr lang="en-NZ" sz="2800" dirty="0"/>
              <a:t>note and discuss progress, provide feedback for completion of the comprehensive overview report, and consider the timing, resourcing and publication of the report</a:t>
            </a:r>
            <a:endParaRPr lang="en-NZ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588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Finalisation of the report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759655" y="1280160"/>
            <a:ext cx="106914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Comments on the draft to TAC Convenor – during or post Working Group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Comments received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Audience, style and readability, publication medium – digital/paper; more </a:t>
            </a:r>
            <a:r>
              <a:rPr lang="en-NZ" sz="2800" i="1" dirty="0" smtClean="0"/>
              <a:t>‘</a:t>
            </a:r>
            <a:r>
              <a:rPr lang="en-NZ" sz="2800" i="1" dirty="0" err="1" smtClean="0"/>
              <a:t>Ooomph</a:t>
            </a:r>
            <a:r>
              <a:rPr lang="en-NZ" sz="2800" i="1" dirty="0" smtClean="0"/>
              <a:t>’ </a:t>
            </a:r>
            <a:r>
              <a:rPr lang="en-NZ" sz="2800" dirty="0" smtClean="0"/>
              <a:t>around Futures Section; highlight CFRQ and collaboration successes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Countries to review and finalise their 2-3 pagers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Graphical layout and technical editing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Review by WG and finalisation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8018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Lake without image">
  <a:themeElements>
    <a:clrScheme name="Lake Tarawe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ke Tarawera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30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30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ke Tarawe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ke Tarawe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ke Tarawe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ke Tarawe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ke Tarawe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ke Tarawe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e Tarawe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e Tarawe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e Tarawe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e Tarawe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e Tarawe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e Tarawe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ao et al June 2014 GCFF kickoff conference">
  <a:themeElements>
    <a:clrScheme name="Lake Tarawe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ke Tarawera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30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30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ke Tarawe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ke Tarawe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ke Tarawe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ke Tarawe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ke Tarawe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ke Tarawe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e Tarawe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e Tarawe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e Tarawe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e Tarawe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e Tarawe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ke Tarawe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196D5F4740C240B6F36DE7E20AE64A" ma:contentTypeVersion="0" ma:contentTypeDescription="Create a new document." ma:contentTypeScope="" ma:versionID="90cf4b4398e2bf75af10c4e009e7f5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8d90ae38f6cdf45dfcbaa59d77dc98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F33645-2470-4161-8D82-DCD643D6BCF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9871A1-B38E-4217-AF96-51BDAA92A7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BC5FFD-B939-45F0-87B4-3BD0FE1FC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2019</TotalTime>
  <Words>587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Custom Design</vt:lpstr>
      <vt:lpstr>Green Lake without image</vt:lpstr>
      <vt:lpstr>1_Custom Design</vt:lpstr>
      <vt:lpstr>Yao et al June 2014 GCFF kickoff conference</vt:lpstr>
      <vt:lpstr>PowerPoint Presentation</vt:lpstr>
      <vt:lpstr>PowerPoint Presentation</vt:lpstr>
      <vt:lpstr>PowerPoint Presentation</vt:lpstr>
      <vt:lpstr>New Developments</vt:lpstr>
      <vt:lpstr>New challenges for temperate and boreal forests</vt:lpstr>
      <vt:lpstr>Emerging topics</vt:lpstr>
      <vt:lpstr>Different ways of working for the TAC</vt:lpstr>
      <vt:lpstr>Overview and Achievement Report</vt:lpstr>
      <vt:lpstr>Finalisation of the report</vt:lpstr>
      <vt:lpstr>PowerPoint Presentation</vt:lpstr>
    </vt:vector>
  </TitlesOfParts>
  <Company>Bay of Plenty Polytechnic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 Ohomai_Olive_Widescreen_Template</dc:title>
  <dc:creator>Niki Ash</dc:creator>
  <dc:description> </dc:description>
  <cp:lastModifiedBy>Robertson, Guy -FS</cp:lastModifiedBy>
  <cp:revision>101</cp:revision>
  <dcterms:created xsi:type="dcterms:W3CDTF">2016-10-06T22:25:59Z</dcterms:created>
  <dcterms:modified xsi:type="dcterms:W3CDTF">2019-11-27T14:55:07Z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Toi Ohomai_Olive_Widescreen_Template</vt:lpwstr>
  </property>
  <property fmtid="{D5CDD505-2E9C-101B-9397-08002B2CF9AE}" pid="3" name="SlideDescription">
    <vt:lpwstr> </vt:lpwstr>
  </property>
  <property fmtid="{D5CDD505-2E9C-101B-9397-08002B2CF9AE}" pid="4" name="ContentTypeId">
    <vt:lpwstr>0x0101006E196D5F4740C240B6F36DE7E20AE64A</vt:lpwstr>
  </property>
  <property fmtid="{D5CDD505-2E9C-101B-9397-08002B2CF9AE}" pid="5" name="IsMyDocuments">
    <vt:bool>true</vt:bool>
  </property>
</Properties>
</file>